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4"/>
  </p:notesMasterIdLst>
  <p:sldIdLst>
    <p:sldId id="256" r:id="rId2"/>
    <p:sldId id="263" r:id="rId3"/>
    <p:sldId id="328" r:id="rId4"/>
    <p:sldId id="321" r:id="rId5"/>
    <p:sldId id="264" r:id="rId6"/>
    <p:sldId id="257" r:id="rId7"/>
    <p:sldId id="271" r:id="rId8"/>
    <p:sldId id="327" r:id="rId9"/>
    <p:sldId id="326" r:id="rId10"/>
    <p:sldId id="272" r:id="rId11"/>
    <p:sldId id="291" r:id="rId12"/>
    <p:sldId id="274" r:id="rId13"/>
    <p:sldId id="303" r:id="rId14"/>
    <p:sldId id="278" r:id="rId15"/>
    <p:sldId id="294" r:id="rId16"/>
    <p:sldId id="309" r:id="rId17"/>
    <p:sldId id="308" r:id="rId18"/>
    <p:sldId id="296" r:id="rId19"/>
    <p:sldId id="312" r:id="rId20"/>
    <p:sldId id="323" r:id="rId21"/>
    <p:sldId id="325" r:id="rId22"/>
    <p:sldId id="324" r:id="rId23"/>
    <p:sldId id="322" r:id="rId24"/>
    <p:sldId id="295" r:id="rId25"/>
    <p:sldId id="317" r:id="rId26"/>
    <p:sldId id="302" r:id="rId27"/>
    <p:sldId id="316" r:id="rId28"/>
    <p:sldId id="318" r:id="rId29"/>
    <p:sldId id="320" r:id="rId30"/>
    <p:sldId id="319" r:id="rId31"/>
    <p:sldId id="315" r:id="rId32"/>
    <p:sldId id="298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33"/>
    <p:restoredTop sz="93710"/>
  </p:normalViewPr>
  <p:slideViewPr>
    <p:cSldViewPr snapToGrid="0" snapToObjects="1">
      <p:cViewPr varScale="1">
        <p:scale>
          <a:sx n="86" d="100"/>
          <a:sy n="86" d="100"/>
        </p:scale>
        <p:origin x="248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2-09T16:44:03.244"/>
    </inkml:context>
    <inkml:brush xml:id="br0">
      <inkml:brushProperty name="width" value="0.35" units="cm"/>
      <inkml:brushProperty name="height" value="0.35" units="cm"/>
      <inkml:brushProperty name="color" value="#AE198D"/>
      <inkml:brushProperty name="inkEffects" value="galaxy"/>
      <inkml:brushProperty name="anchorX" value="-1.05711E6"/>
      <inkml:brushProperty name="anchorY" value="-482489.3125"/>
      <inkml:brushProperty name="scaleFactor" value="0.5"/>
    </inkml:brush>
  </inkml:definitions>
  <inkml:trace contextRef="#ctx0" brushRef="#br0">357 1843 24575,'11'-71'0,"0"1"0,5-5 0,7-2 0,2 17 0,6-1 0,4-1-328,12-12 0,8-2 0,3-1 82,-3 9 0,3-2 0,3 0 0,2 1 0,5-2 0,3 1 0,2 2 0,1 1 0,1 2 0,1 1 0,2 3 0,2 4 0,-4 9 0,1 4 0,1 4 0,0 3 0,-2 7 0,1 3 0,-1 3 0,1 3 0,-3 4 0,1 2 0,0 4 0,-2 1-82,17 1 0,-1 4 0,-1 3 0,-2 4 0,0 3 0,-2 4 0,-5 3 0,-1 5 0,-2 4 311,-3 3 0,-1 5 0,-2 3 344,-4 3 1,-2 3 0,-5 6-270,-6 8 0,-5 7 0,-6 3-58,-5-3 0,-5 3 0,-4 6 0,-7 2 0,-3 6 0,-3 4 0,-5-1-141,-4 5 1,-4 0 0,-4 3 0,-2 4 140,-1 0 0,-2 4 0,-3 2 0,-1 1 0,-1 1 0,0-13 0,-1 1 0,-1 1 0,-1 0 0,-1 0 0,-1 0-164,-1 2 0,-1 1 0,-1 1 0,-1-1 0,0-1 0,1-1 52,0-5 1,1-1-1,-1 0 1,0-2-1,0 0 1,-2-2 111,-2 7 0,0-1 0,-2-2 0,0-1 0,-2-2-175,-5 9 0,-2-1 0,-2-3 0,0-2 175,0-5 0,-1-2 0,-1-1 0,-2-1 0,-2-1 0,-2-1 0,-2 0 0,0-2 0,0 0 0,-2-1 0,1 0 0,-2-3-96,1-3 0,-1-1 0,0-2 0,0-3 96,-13 13 0,0-4 0,1-6 327,9-12 1,0-4 0,-1-5 151,-22 5 1,0-10-480,7-14 0,-3-8 0,-24-9 0,-7-14 327,25-8 1,-1-9 0,-2-6-168,10 1 1,-2-5 0,0-4 0,1-3-207,-6-8 1,1-5 0,2-3-1,3-3 46,5 0 0,3-2 0,3-3 0,2 0 0,4 1 0,1-1 0,3-1 0,4 0-5,7 3 1,3 1 0,3-1 0,2 1 4,-4-18 0,2 1 0,4-1 0,3 2 0,2-1 0,4 2-131,4 7 0,5 1 0,1-1 131,1 0 0,3-1 0,2 0 0,4-1 0,3 1 0,1-1 0,1-2 0,2-1 0,0 0 0,2-4 0,0 0 0,1 0 0,1 3 0,0 0 0,2 1 0,-2 6 0,1 2 0,1 1 0,6-28 0,2 3 491,2 19 1,2 3-166,3 5 1,4 5-327,-1 12 0,1 5 491,1 4 1,1 5 491,25-20 0,-7 16 0,-7 11 0,-4 9 0,-3 6 0,-7 7-849,-11 3 1,-7 3 0,-11 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2-09T16:44:04.549"/>
    </inkml:context>
    <inkml:brush xml:id="br0">
      <inkml:brushProperty name="width" value="0.35" units="cm"/>
      <inkml:brushProperty name="height" value="0.35" units="cm"/>
      <inkml:brushProperty name="color" value="#AE198D"/>
      <inkml:brushProperty name="inkEffects" value="galaxy"/>
      <inkml:brushProperty name="anchorX" value="-1.08401E6"/>
      <inkml:brushProperty name="anchorY" value="-494771.59375"/>
      <inkml:brushProperty name="scaleFactor" value="0.5"/>
    </inkml:brush>
  </inkml:definitions>
  <inkml:trace contextRef="#ctx0" brushRef="#br0">1 511 24575,'12'-38'0,"4"-2"0,7-10 0,13-11 0,11-6 0,11-1 0,7 9 0,3 15 0,14 9 0,5 14 0,-34 11 0,3 2 0,1 5 0,2 1 0,2-1 0,0 2 0,-1 1 0,0 2 0,-4 2 0,-3 3 0,30 9 0,-21 12 0,-23 8 0,-9 16 0,1 13 0,-1 7 0,2 0 0,-2-9 0,-4-9 0,-8-9 0,-9-6 0,-9-6 0,-17 8 0,-14 8 0,-35 21 0,23-28 0,-6 0-323,-11 4 1,-3-2 322,0 0 0,-1-3 0,-1-4 0,2-4 0,10-5 0,4-4 0,-32 15 0,16-2 0,22-6 0,3 5 0,6 3 645,9 1-645,0 5 0,8 6 0,6 2 0,2 2 0,6-2 0,3-7 0,1-8 0,0-12 0,1-12 0,0-5 0,5 2 0,0 1 0,4 1 0,-2-2 0,-3-4 0,2 2 0,9 17 0,17 34 0,-12-24 0,5 14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2-09T16:44:04.897"/>
    </inkml:context>
    <inkml:brush xml:id="br0">
      <inkml:brushProperty name="width" value="0.35" units="cm"/>
      <inkml:brushProperty name="height" value="0.35" units="cm"/>
      <inkml:brushProperty name="color" value="#AE198D"/>
      <inkml:brushProperty name="inkEffects" value="galaxy"/>
      <inkml:brushProperty name="anchorX" value="-1.11183E6"/>
      <inkml:brushProperty name="anchorY" value="-509168.96875"/>
      <inkml:brushProperty name="scaleFactor" value="0.5"/>
    </inkml:brush>
  </inkml:definitions>
  <inkml:trace contextRef="#ctx0" brushRef="#br0">0 0 24575,'0'0'0</inkml:trace>
</inkml:ink>
</file>

<file path=ppt/media/image1.png>
</file>

<file path=ppt/media/image10.tiff>
</file>

<file path=ppt/media/image11.png>
</file>

<file path=ppt/media/image110.png>
</file>

<file path=ppt/media/image12.png>
</file>

<file path=ppt/media/image120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tif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9D615-ED27-744A-A4B8-579FBAA85E7D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11342-F8CC-2A41-A616-BD96E53457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56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4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31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09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25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4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7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49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9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4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27DBD-EE4F-4548-AC77-3F4F53BBBAAF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22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0.png"/><Relationship Id="rId5" Type="http://schemas.openxmlformats.org/officeDocument/2006/relationships/customXml" Target="../ink/ink2.xml"/><Relationship Id="rId4" Type="http://schemas.openxmlformats.org/officeDocument/2006/relationships/image" Target="../media/image11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github.com/arcus/education-materials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flaticon.com/" TargetMode="External"/><Relationship Id="rId4" Type="http://schemas.openxmlformats.org/officeDocument/2006/relationships/hyperlink" Target="https://www.flaticon.com/authors/freepik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EuBBz3bI-aA" TargetMode="External"/><Relationship Id="rId2" Type="http://schemas.openxmlformats.org/officeDocument/2006/relationships/hyperlink" Target="https://www.sciencedirect.com/science/article/pii/S0092867418301545?via%3Dihub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tiff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B8E2-0FFD-4945-91B3-0D937C8B2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Intermediate </a:t>
            </a:r>
            <a:r>
              <a:rPr lang="en-US" b="1" dirty="0">
                <a:solidFill>
                  <a:schemeClr val="accent1"/>
                </a:solidFill>
              </a:rPr>
              <a:t>Machine 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CF4609-E4A0-4F40-B990-2CCEA7616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Zoë Wilkinson Saldaña, MSI</a:t>
            </a:r>
          </a:p>
          <a:p>
            <a:r>
              <a:rPr lang="en-US" dirty="0"/>
              <a:t>Arcus Education, </a:t>
            </a:r>
            <a:r>
              <a:rPr lang="en-US" dirty="0" err="1"/>
              <a:t>DBHi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599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3091262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D73E6-B282-A445-A169-08658BDB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3524EA-0186-1248-81BF-BCEE2AAF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“The use of algorithms to identify patterns in data that help perform a task better.”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Data + learning a pattern + performing a task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00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74A17-86E5-4F49-8A64-6010F430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Machine Learning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842754-7CBE-0B4C-91D0-7330DFA26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Unsupervised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b="1" dirty="0">
              <a:solidFill>
                <a:schemeClr val="accent1"/>
              </a:solidFill>
            </a:endParaRPr>
          </a:p>
          <a:p>
            <a:r>
              <a:rPr lang="en-US" b="1" dirty="0">
                <a:solidFill>
                  <a:schemeClr val="accent1"/>
                </a:solidFill>
              </a:rPr>
              <a:t>Reinforcement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25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E5A01-B802-5648-98C2-821029183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8F3CE-1A23-B242-902B-676F2F99954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Data -&gt; </a:t>
            </a:r>
            <a:r>
              <a:rPr lang="en-US" dirty="0">
                <a:solidFill>
                  <a:schemeClr val="accent1"/>
                </a:solidFill>
              </a:rPr>
              <a:t>labeled training data</a:t>
            </a:r>
          </a:p>
          <a:p>
            <a:r>
              <a:rPr lang="en-US" dirty="0"/>
              <a:t>Task </a:t>
            </a:r>
            <a:r>
              <a:rPr lang="en-US" b="1" dirty="0"/>
              <a:t>-&gt; </a:t>
            </a:r>
            <a:r>
              <a:rPr lang="en-US" dirty="0">
                <a:solidFill>
                  <a:schemeClr val="accent1"/>
                </a:solidFill>
              </a:rPr>
              <a:t>predict</a:t>
            </a:r>
          </a:p>
          <a:p>
            <a:pPr marL="0" indent="0">
              <a:buNone/>
            </a:pPr>
            <a:endParaRPr lang="en-US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dirty="0"/>
              <a:t>Example: diagnosis (predict disease or no disease)</a:t>
            </a:r>
          </a:p>
          <a:p>
            <a:pPr marL="0" indent="0">
              <a:buNone/>
            </a:pPr>
            <a:endParaRPr lang="en-US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4EB0CD-C6C5-7449-9B76-D5BBCF4EF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1" y="1825624"/>
            <a:ext cx="4522795" cy="36988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1F9FA6-B48D-E845-9C82-DCDD36487111}"/>
              </a:ext>
            </a:extLst>
          </p:cNvPr>
          <p:cNvSpPr/>
          <p:nvPr/>
        </p:nvSpPr>
        <p:spPr>
          <a:xfrm>
            <a:off x="5728804" y="56655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Deo, R. C. (2015). Machine learning in medicine. </a:t>
            </a:r>
            <a:r>
              <a:rPr lang="en-US" i="1" dirty="0"/>
              <a:t>Circulation</a:t>
            </a:r>
            <a:r>
              <a:rPr lang="en-US" dirty="0"/>
              <a:t>, </a:t>
            </a:r>
            <a:r>
              <a:rPr lang="en-US" i="1" dirty="0"/>
              <a:t>132</a:t>
            </a:r>
            <a:r>
              <a:rPr lang="en-US" dirty="0"/>
              <a:t>(20), 1920-1930.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E50DC0-D7BF-0049-BD9A-2037974512DF}"/>
              </a:ext>
            </a:extLst>
          </p:cNvPr>
          <p:cNvSpPr/>
          <p:nvPr/>
        </p:nvSpPr>
        <p:spPr>
          <a:xfrm>
            <a:off x="7053410" y="1530665"/>
            <a:ext cx="37939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/>
              <a:t>(MI = myocardial infarction)</a:t>
            </a:r>
          </a:p>
        </p:txBody>
      </p:sp>
    </p:spTree>
    <p:extLst>
      <p:ext uri="{BB962C8B-B14F-4D97-AF65-F5344CB8AC3E}">
        <p14:creationId xmlns:p14="http://schemas.microsoft.com/office/powerpoint/2010/main" val="1864255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4586-6DDD-F542-85C2-65F79F42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2414-BED9-FD43-AAF7-DD9C8847E1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Data -&gt; </a:t>
            </a:r>
            <a:r>
              <a:rPr lang="en-US" dirty="0">
                <a:solidFill>
                  <a:schemeClr val="accent1"/>
                </a:solidFill>
              </a:rPr>
              <a:t>unlabeled data</a:t>
            </a:r>
          </a:p>
          <a:p>
            <a:r>
              <a:rPr lang="en-US" dirty="0"/>
              <a:t>Task -&gt; </a:t>
            </a:r>
            <a:r>
              <a:rPr lang="en-US" dirty="0">
                <a:solidFill>
                  <a:schemeClr val="accent1"/>
                </a:solidFill>
              </a:rPr>
              <a:t>assign to cluster; group features together to reduce dimensions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Example: cluster mRNA together based on similar patterns of gene activation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72A63C-0D30-6D41-90D8-8FB30EDC2B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3EE6DF-E417-DA42-8D63-CEF12C696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23220"/>
            <a:ext cx="5447212" cy="409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80E089-AD5F-E542-9EAE-9B6591B65108}"/>
              </a:ext>
            </a:extLst>
          </p:cNvPr>
          <p:cNvSpPr/>
          <p:nvPr/>
        </p:nvSpPr>
        <p:spPr>
          <a:xfrm>
            <a:off x="5906588" y="57851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/deep-math-machine-learning-ai/different-types-of-machine-learning-and-their-types-34760b9128a2</a:t>
            </a:r>
          </a:p>
        </p:txBody>
      </p:sp>
    </p:spTree>
    <p:extLst>
      <p:ext uri="{BB962C8B-B14F-4D97-AF65-F5344CB8AC3E}">
        <p14:creationId xmlns:p14="http://schemas.microsoft.com/office/powerpoint/2010/main" val="1931061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pipeline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368" y="1825625"/>
            <a:ext cx="992926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0816E5A-72DD-FC41-B493-B9258D57C3D3}"/>
              </a:ext>
            </a:extLst>
          </p:cNvPr>
          <p:cNvSpPr/>
          <p:nvPr/>
        </p:nvSpPr>
        <p:spPr>
          <a:xfrm>
            <a:off x="2292234" y="6308209"/>
            <a:ext cx="76075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Urbanowicz</a:t>
            </a:r>
            <a:r>
              <a:rPr lang="en-US" dirty="0"/>
              <a:t>, Ryan. 2019.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UrbsLab</a:t>
            </a:r>
            <a:r>
              <a:rPr lang="en-US" dirty="0"/>
              <a:t>/</a:t>
            </a:r>
            <a:r>
              <a:rPr lang="en-US" dirty="0" err="1"/>
              <a:t>ML_Pipeline_Notebooks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645890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C1F81-7B08-2F4A-A4E8-7008E73C2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targets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05882D9-7128-3041-9310-D73E704C1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2917" y="1491905"/>
            <a:ext cx="8726166" cy="4638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B50B073-60B3-F84D-8552-45CCAC141633}"/>
              </a:ext>
            </a:extLst>
          </p:cNvPr>
          <p:cNvSpPr/>
          <p:nvPr/>
        </p:nvSpPr>
        <p:spPr>
          <a:xfrm>
            <a:off x="2208695" y="616970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ai.googleblog.com</a:t>
            </a:r>
            <a:r>
              <a:rPr lang="en-US" dirty="0"/>
              <a:t>/2018/05/deep-learning-for-electronic-</a:t>
            </a:r>
            <a:r>
              <a:rPr lang="en-US" dirty="0" err="1"/>
              <a:t>health.html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99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C1F81-7B08-2F4A-A4E8-7008E73C2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and targets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CAA9C-7D38-D148-A201-38057EB6D9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Features</a:t>
            </a:r>
            <a:r>
              <a:rPr lang="en-US" b="1" dirty="0"/>
              <a:t> </a:t>
            </a:r>
            <a:r>
              <a:rPr lang="en-US" dirty="0"/>
              <a:t>are variables you consider to make a prediction.</a:t>
            </a:r>
          </a:p>
          <a:p>
            <a:pPr lvl="1"/>
            <a:r>
              <a:rPr lang="en-US" dirty="0"/>
              <a:t>Usually a </a:t>
            </a:r>
            <a:r>
              <a:rPr lang="en-US" b="1" dirty="0">
                <a:solidFill>
                  <a:schemeClr val="accent1"/>
                </a:solidFill>
              </a:rPr>
              <a:t>2D array </a:t>
            </a:r>
            <a:r>
              <a:rPr lang="en-US" b="1" dirty="0"/>
              <a:t>or</a:t>
            </a:r>
            <a:r>
              <a:rPr lang="en-US" b="1" dirty="0">
                <a:solidFill>
                  <a:schemeClr val="accent1"/>
                </a:solidFill>
              </a:rPr>
              <a:t> matrix</a:t>
            </a:r>
            <a:endParaRPr lang="en-US" dirty="0"/>
          </a:p>
          <a:p>
            <a:endParaRPr lang="en-US" b="1" dirty="0"/>
          </a:p>
          <a:p>
            <a:r>
              <a:rPr lang="en-US" b="1" dirty="0">
                <a:solidFill>
                  <a:schemeClr val="accent1"/>
                </a:solidFill>
              </a:rPr>
              <a:t>Targets</a:t>
            </a:r>
            <a:r>
              <a:rPr lang="en-US" b="1" dirty="0"/>
              <a:t> </a:t>
            </a:r>
            <a:r>
              <a:rPr lang="en-US" dirty="0"/>
              <a:t>are the outcome variables we try to predict. </a:t>
            </a:r>
            <a:endParaRPr lang="en-US" b="1" dirty="0"/>
          </a:p>
          <a:p>
            <a:pPr lvl="1"/>
            <a:r>
              <a:rPr lang="en-US" dirty="0"/>
              <a:t>Usually a </a:t>
            </a:r>
            <a:r>
              <a:rPr lang="en-US" b="1" dirty="0">
                <a:solidFill>
                  <a:schemeClr val="accent1"/>
                </a:solidFill>
              </a:rPr>
              <a:t>1D array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3EF372-83BC-3649-B091-B803BB92803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92900" y="1968900"/>
            <a:ext cx="4660900" cy="38118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3DAFFF-F82E-064C-9788-B011405619AA}"/>
              </a:ext>
            </a:extLst>
          </p:cNvPr>
          <p:cNvSpPr/>
          <p:nvPr/>
        </p:nvSpPr>
        <p:spPr>
          <a:xfrm>
            <a:off x="6096000" y="591549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Deo, R. C. (2015). Machine learning in medicine. </a:t>
            </a:r>
            <a:r>
              <a:rPr lang="en-US" i="1" dirty="0"/>
              <a:t>Circulation</a:t>
            </a:r>
            <a:r>
              <a:rPr lang="en-US" dirty="0"/>
              <a:t>, </a:t>
            </a:r>
            <a:r>
              <a:rPr lang="en-US" i="1" dirty="0"/>
              <a:t>132</a:t>
            </a:r>
            <a:r>
              <a:rPr lang="en-US" dirty="0"/>
              <a:t>(20), 1920-1930.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CE5354-6903-C64A-839F-166E7DB56F5F}"/>
              </a:ext>
            </a:extLst>
          </p:cNvPr>
          <p:cNvSpPr/>
          <p:nvPr/>
        </p:nvSpPr>
        <p:spPr>
          <a:xfrm>
            <a:off x="7559813" y="1576020"/>
            <a:ext cx="37939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/>
              <a:t>(MI = myocardial infarction)</a:t>
            </a:r>
          </a:p>
        </p:txBody>
      </p:sp>
    </p:spTree>
    <p:extLst>
      <p:ext uri="{BB962C8B-B14F-4D97-AF65-F5344CB8AC3E}">
        <p14:creationId xmlns:p14="http://schemas.microsoft.com/office/powerpoint/2010/main" val="33054235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the function (the MODEL)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FCD197B-8F0B-2A47-A3FB-B3620C7A0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448"/>
          <a:stretch/>
        </p:blipFill>
        <p:spPr>
          <a:xfrm>
            <a:off x="2109127" y="1690688"/>
            <a:ext cx="2915478" cy="3811822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D7AEDC41-F013-8347-ACB5-F868866CD0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14" r="31347"/>
          <a:stretch/>
        </p:blipFill>
        <p:spPr>
          <a:xfrm>
            <a:off x="6323320" y="1690688"/>
            <a:ext cx="304800" cy="3811822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344CD21-8DC4-C942-AB57-EC2AB142A0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7524"/>
          <a:stretch/>
        </p:blipFill>
        <p:spPr>
          <a:xfrm>
            <a:off x="5011353" y="1690688"/>
            <a:ext cx="1318040" cy="3811822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C1679BE1-B74C-AB4C-A802-65DD1F9BF2D3}"/>
              </a:ext>
            </a:extLst>
          </p:cNvPr>
          <p:cNvGrpSpPr/>
          <p:nvPr/>
        </p:nvGrpSpPr>
        <p:grpSpPr>
          <a:xfrm>
            <a:off x="5013059" y="2653821"/>
            <a:ext cx="1398600" cy="2026080"/>
            <a:chOff x="8602367" y="2998294"/>
            <a:chExt cx="1398600" cy="2026080"/>
          </a:xfrm>
        </p:grpSpPr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3">
              <p14:nvContentPartPr>
                <p14:cNvPr id="54" name="Ink 53">
                  <a:extLst>
                    <a:ext uri="{FF2B5EF4-FFF2-40B4-BE49-F238E27FC236}">
                      <a16:creationId xmlns:a16="http://schemas.microsoft.com/office/drawing/2014/main" id="{BAF16A61-715F-3847-BB9C-C63E87D7FE5E}"/>
                    </a:ext>
                  </a:extLst>
                </p14:cNvPr>
                <p14:cNvContentPartPr/>
                <p14:nvPr/>
              </p14:nvContentPartPr>
              <p14:xfrm>
                <a:off x="8602367" y="2998294"/>
                <a:ext cx="1398600" cy="2026080"/>
              </p14:xfrm>
            </p:contentPart>
          </mc:Choice>
          <mc:Fallback xmlns="">
            <p:pic>
              <p:nvPicPr>
                <p:cNvPr id="54" name="Ink 53">
                  <a:extLst>
                    <a:ext uri="{FF2B5EF4-FFF2-40B4-BE49-F238E27FC236}">
                      <a16:creationId xmlns:a16="http://schemas.microsoft.com/office/drawing/2014/main" id="{BAF16A61-715F-3847-BB9C-C63E87D7FE5E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539727" y="2935294"/>
                  <a:ext cx="1524240" cy="2151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5">
              <p14:nvContentPartPr>
                <p14:cNvPr id="55" name="Ink 54">
                  <a:extLst>
                    <a:ext uri="{FF2B5EF4-FFF2-40B4-BE49-F238E27FC236}">
                      <a16:creationId xmlns:a16="http://schemas.microsoft.com/office/drawing/2014/main" id="{077B2DA9-BD9D-6849-BB19-8148E008CD55}"/>
                    </a:ext>
                  </a:extLst>
                </p14:cNvPr>
                <p14:cNvContentPartPr/>
                <p14:nvPr/>
              </p14:nvContentPartPr>
              <p14:xfrm>
                <a:off x="8964527" y="3550174"/>
                <a:ext cx="525960" cy="712080"/>
              </p14:xfrm>
            </p:contentPart>
          </mc:Choice>
          <mc:Fallback xmlns="">
            <p:pic>
              <p:nvPicPr>
                <p:cNvPr id="55" name="Ink 54">
                  <a:extLst>
                    <a:ext uri="{FF2B5EF4-FFF2-40B4-BE49-F238E27FC236}">
                      <a16:creationId xmlns:a16="http://schemas.microsoft.com/office/drawing/2014/main" id="{077B2DA9-BD9D-6849-BB19-8148E008CD55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8901887" y="3487534"/>
                  <a:ext cx="651600" cy="83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 xmlns:aink="http://schemas.microsoft.com/office/drawing/2016/ink">
          <mc:Choice Requires="p14 aink">
            <p:contentPart p14:bwMode="auto" r:id="rId7">
              <p14:nvContentPartPr>
                <p14:cNvPr id="56" name="Ink 55">
                  <a:extLst>
                    <a:ext uri="{FF2B5EF4-FFF2-40B4-BE49-F238E27FC236}">
                      <a16:creationId xmlns:a16="http://schemas.microsoft.com/office/drawing/2014/main" id="{ED8CBCD0-24EA-F041-8501-4341132256A2}"/>
                    </a:ext>
                  </a:extLst>
                </p14:cNvPr>
                <p14:cNvContentPartPr/>
                <p14:nvPr/>
              </p14:nvContentPartPr>
              <p14:xfrm>
                <a:off x="9228047" y="4485814"/>
                <a:ext cx="360" cy="360"/>
              </p14:xfrm>
            </p:contentPart>
          </mc:Choice>
          <mc:Fallback xmlns="">
            <p:pic>
              <p:nvPicPr>
                <p:cNvPr id="56" name="Ink 55">
                  <a:extLst>
                    <a:ext uri="{FF2B5EF4-FFF2-40B4-BE49-F238E27FC236}">
                      <a16:creationId xmlns:a16="http://schemas.microsoft.com/office/drawing/2014/main" id="{ED8CBCD0-24EA-F041-8501-4341132256A2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9165047" y="4422814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15B25D94-71C2-4841-9B27-12002F26A173}"/>
              </a:ext>
            </a:extLst>
          </p:cNvPr>
          <p:cNvSpPr/>
          <p:nvPr/>
        </p:nvSpPr>
        <p:spPr>
          <a:xfrm>
            <a:off x="1435100" y="598155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Deo, R. C. (2015). Machine learning in medicine. </a:t>
            </a:r>
            <a:r>
              <a:rPr lang="en-US" i="1" dirty="0"/>
              <a:t>Circulation</a:t>
            </a:r>
            <a:r>
              <a:rPr lang="en-US" dirty="0"/>
              <a:t>, </a:t>
            </a:r>
            <a:r>
              <a:rPr lang="en-US" i="1" dirty="0"/>
              <a:t>132</a:t>
            </a:r>
            <a:r>
              <a:rPr lang="en-US" dirty="0"/>
              <a:t>(20), 1920-1930.</a:t>
            </a:r>
          </a:p>
        </p:txBody>
      </p:sp>
    </p:spTree>
    <p:extLst>
      <p:ext uri="{BB962C8B-B14F-4D97-AF65-F5344CB8AC3E}">
        <p14:creationId xmlns:p14="http://schemas.microsoft.com/office/powerpoint/2010/main" val="229100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free lunch theorem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49CF0E3-246D-954C-A71A-F13935873870}"/>
              </a:ext>
            </a:extLst>
          </p:cNvPr>
          <p:cNvSpPr/>
          <p:nvPr/>
        </p:nvSpPr>
        <p:spPr>
          <a:xfrm>
            <a:off x="2292234" y="6308209"/>
            <a:ext cx="76075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Urbanowicz</a:t>
            </a:r>
            <a:r>
              <a:rPr lang="en-US" dirty="0"/>
              <a:t>, Ryan. 2019.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UrbsLab</a:t>
            </a:r>
            <a:r>
              <a:rPr lang="en-US" dirty="0"/>
              <a:t>/</a:t>
            </a:r>
            <a:r>
              <a:rPr lang="en-US" dirty="0" err="1"/>
              <a:t>ML_Pipeline_Notebooks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728975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Intermediate </a:t>
            </a:r>
            <a:r>
              <a:rPr lang="en-US" dirty="0">
                <a:solidFill>
                  <a:schemeClr val="accent1"/>
                </a:solidFill>
              </a:rPr>
              <a:t>Machine Learning</a:t>
            </a:r>
            <a:r>
              <a:rPr lang="en-US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As you settle in, please write a </a:t>
            </a:r>
            <a:r>
              <a:rPr lang="en-US" b="1" dirty="0">
                <a:solidFill>
                  <a:schemeClr val="accent1"/>
                </a:solidFill>
              </a:rPr>
              <a:t>question about machine learning you would like to answer today.</a:t>
            </a:r>
            <a:r>
              <a:rPr lang="en-US" dirty="0"/>
              <a:t> (This can be anything!)</a:t>
            </a:r>
            <a:endParaRPr lang="en-US" b="1" dirty="0">
              <a:solidFill>
                <a:schemeClr val="accent1"/>
              </a:solidFill>
            </a:endParaRPr>
          </a:p>
          <a:p>
            <a:endParaRPr lang="en-US" dirty="0"/>
          </a:p>
          <a:p>
            <a:r>
              <a:rPr lang="en-US" dirty="0"/>
              <a:t>Our repository for today: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www.github.com/arcus/education-materials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681" y="1825625"/>
            <a:ext cx="4265119" cy="426511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4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5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934303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boundary: logistic regression vs k-NN</a:t>
            </a:r>
          </a:p>
        </p:txBody>
      </p:sp>
      <p:pic>
        <p:nvPicPr>
          <p:cNvPr id="5" name="Picture 2" descr="Image result for decision boundaries for classifiers&quot;">
            <a:extLst>
              <a:ext uri="{FF2B5EF4-FFF2-40B4-BE49-F238E27FC236}">
                <a16:creationId xmlns:a16="http://schemas.microsoft.com/office/drawing/2014/main" id="{88910274-6C1E-A845-9A50-1A452AE6DE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1690688"/>
            <a:ext cx="4868334" cy="365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B3F983E-9457-9F4E-B945-33915302BA72}"/>
              </a:ext>
            </a:extLst>
          </p:cNvPr>
          <p:cNvSpPr/>
          <p:nvPr/>
        </p:nvSpPr>
        <p:spPr>
          <a:xfrm>
            <a:off x="2455334" y="584654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https://qqdaiyu55.github.io/2016/02/11/plot-classification-decision-boundary/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FAE81970-6348-A44E-B63E-4C1C9AD7B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434" y="1716617"/>
            <a:ext cx="4319366" cy="3677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563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decision boundaries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86C5E5BA-447B-4A4D-A154-67807746728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5333" y="1413891"/>
            <a:ext cx="4741333" cy="436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776E1FF-D2DF-C147-8A3E-D062E5F7CB4F}"/>
              </a:ext>
            </a:extLst>
          </p:cNvPr>
          <p:cNvSpPr/>
          <p:nvPr/>
        </p:nvSpPr>
        <p:spPr>
          <a:xfrm>
            <a:off x="1480608" y="5988734"/>
            <a:ext cx="92307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www.kdnuggets.com</a:t>
            </a:r>
            <a:r>
              <a:rPr lang="en-US" dirty="0"/>
              <a:t>/2015/06/decision-boundaries-deep-learning-machine-learning-classifiers.html</a:t>
            </a:r>
          </a:p>
        </p:txBody>
      </p:sp>
    </p:spTree>
    <p:extLst>
      <p:ext uri="{BB962C8B-B14F-4D97-AF65-F5344CB8AC3E}">
        <p14:creationId xmlns:p14="http://schemas.microsoft.com/office/powerpoint/2010/main" val="2827925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D1037-8D1E-9B4D-A71D-C38D5E0FB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trees</a:t>
            </a:r>
          </a:p>
        </p:txBody>
      </p:sp>
      <p:pic>
        <p:nvPicPr>
          <p:cNvPr id="5122" name="Picture 2" descr="Image result for decision boundaries for decision tree&quot;">
            <a:extLst>
              <a:ext uri="{FF2B5EF4-FFF2-40B4-BE49-F238E27FC236}">
                <a16:creationId xmlns:a16="http://schemas.microsoft.com/office/drawing/2014/main" id="{BBCF3BD1-82E2-5E4B-943B-ADA390A0AD5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6199" y="1731341"/>
            <a:ext cx="7967133" cy="4761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86517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fit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C536B13-8B10-9141-BB57-B9C27694F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200" y="1882558"/>
            <a:ext cx="10007600" cy="3477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DF24AE-9DEA-4F4D-B652-4A4347CA5670}"/>
              </a:ext>
            </a:extLst>
          </p:cNvPr>
          <p:cNvSpPr/>
          <p:nvPr/>
        </p:nvSpPr>
        <p:spPr>
          <a:xfrm>
            <a:off x="2590800" y="584495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towardsdatascience.com</a:t>
            </a:r>
            <a:r>
              <a:rPr lang="en-US" dirty="0"/>
              <a:t>/regression-or-classification-linear-or-logistic-f093e8757b9c</a:t>
            </a:r>
          </a:p>
        </p:txBody>
      </p:sp>
    </p:spTree>
    <p:extLst>
      <p:ext uri="{BB962C8B-B14F-4D97-AF65-F5344CB8AC3E}">
        <p14:creationId xmlns:p14="http://schemas.microsoft.com/office/powerpoint/2010/main" val="2945825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ML pipeline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2461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46F2E0-4876-CF46-852C-7A240F064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Notebook!</a:t>
            </a:r>
          </a:p>
        </p:txBody>
      </p:sp>
    </p:spTree>
    <p:extLst>
      <p:ext uri="{BB962C8B-B14F-4D97-AF65-F5344CB8AC3E}">
        <p14:creationId xmlns:p14="http://schemas.microsoft.com/office/powerpoint/2010/main" val="5122895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9A04D-6497-604A-AAAC-8A3D6822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vs hyperparameters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F9DE-5B56-7C4C-A424-5980CD2F9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Parameters: </a:t>
            </a:r>
            <a:r>
              <a:rPr lang="en-US" dirty="0"/>
              <a:t>Weights, rules, and other learned elements that algorithm uses to assign output class.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Hyperparameters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/>
              <a:t>Settings that determine how the learning algorithm functions. Can be modified or “tuned” for optimal performance.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9250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9A04D-6497-604A-AAAC-8A3D6822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of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F9DE-5B56-7C4C-A424-5980CD2F9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Accuracy: </a:t>
            </a:r>
            <a:r>
              <a:rPr lang="en-US" dirty="0"/>
              <a:t>True positive + True negative / All cases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Precision: </a:t>
            </a:r>
            <a:r>
              <a:rPr lang="en-US" dirty="0"/>
              <a:t>True positive / True positive + False positives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Recall: </a:t>
            </a:r>
            <a:r>
              <a:rPr lang="en-US" dirty="0"/>
              <a:t>True positives / True positives + False negatives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9B2BB2-30F7-5640-8703-94A318AC30BB}"/>
              </a:ext>
            </a:extLst>
          </p:cNvPr>
          <p:cNvSpPr/>
          <p:nvPr/>
        </p:nvSpPr>
        <p:spPr>
          <a:xfrm>
            <a:off x="3328219" y="4970193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200" dirty="0"/>
              <a:t>How do these relate to Type I and Type II error?</a:t>
            </a:r>
          </a:p>
        </p:txBody>
      </p:sp>
    </p:spTree>
    <p:extLst>
      <p:ext uri="{BB962C8B-B14F-4D97-AF65-F5344CB8AC3E}">
        <p14:creationId xmlns:p14="http://schemas.microsoft.com/office/powerpoint/2010/main" val="36268674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9A04D-6497-604A-AAAC-8A3D6822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of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F9DE-5B56-7C4C-A424-5980CD2F9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Bias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Variance</a:t>
            </a:r>
            <a:endParaRPr lang="en-US" dirty="0"/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1026" name="Picture 2" descr="low_bias">
            <a:extLst>
              <a:ext uri="{FF2B5EF4-FFF2-40B4-BE49-F238E27FC236}">
                <a16:creationId xmlns:a16="http://schemas.microsoft.com/office/drawing/2014/main" id="{A4749819-54BE-A846-A510-10A3BFBF8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422" y="1646444"/>
            <a:ext cx="7484378" cy="2261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igh_bias">
            <a:extLst>
              <a:ext uri="{FF2B5EF4-FFF2-40B4-BE49-F238E27FC236}">
                <a16:creationId xmlns:a16="http://schemas.microsoft.com/office/drawing/2014/main" id="{9C604049-6216-B144-8D2B-99AA1270D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422" y="4351223"/>
            <a:ext cx="7484378" cy="21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BC45DB2-11A2-E447-A361-8196D99439C8}"/>
              </a:ext>
            </a:extLst>
          </p:cNvPr>
          <p:cNvSpPr/>
          <p:nvPr/>
        </p:nvSpPr>
        <p:spPr>
          <a:xfrm>
            <a:off x="1342103" y="6423967"/>
            <a:ext cx="85938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www.dataquest.io</a:t>
            </a:r>
            <a:r>
              <a:rPr lang="en-US" dirty="0"/>
              <a:t>/blog/learning-curves-machine-learning/</a:t>
            </a:r>
          </a:p>
        </p:txBody>
      </p:sp>
    </p:spTree>
    <p:extLst>
      <p:ext uri="{BB962C8B-B14F-4D97-AF65-F5344CB8AC3E}">
        <p14:creationId xmlns:p14="http://schemas.microsoft.com/office/powerpoint/2010/main" val="15693785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9A04D-6497-604A-AAAC-8A3D6822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of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F9DE-5B56-7C4C-A424-5980CD2F9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Bias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Variance</a:t>
            </a:r>
            <a:endParaRPr lang="en-US" dirty="0"/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C45DB2-11A2-E447-A361-8196D99439C8}"/>
              </a:ext>
            </a:extLst>
          </p:cNvPr>
          <p:cNvSpPr/>
          <p:nvPr/>
        </p:nvSpPr>
        <p:spPr>
          <a:xfrm>
            <a:off x="1342103" y="6423967"/>
            <a:ext cx="85938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www.dataquest.io</a:t>
            </a:r>
            <a:r>
              <a:rPr lang="en-US" dirty="0"/>
              <a:t>/blog/learning-curves-machine-learning/</a:t>
            </a:r>
          </a:p>
        </p:txBody>
      </p:sp>
      <p:pic>
        <p:nvPicPr>
          <p:cNvPr id="4098" name="Picture 2" descr="biasvariance">
            <a:extLst>
              <a:ext uri="{FF2B5EF4-FFF2-40B4-BE49-F238E27FC236}">
                <a16:creationId xmlns:a16="http://schemas.microsoft.com/office/drawing/2014/main" id="{75B10CDE-B250-DE42-87AF-368BB45E2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825625"/>
            <a:ext cx="6248400" cy="392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2641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E0BF9FB-9D26-CE4E-AE63-8ECD28260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QUESTIONS!!!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479750-701B-9645-B0D1-D32470A0B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Akkem</a:t>
            </a:r>
            <a:r>
              <a:rPr lang="en-US" dirty="0"/>
              <a:t> + Remo: (No immediate need, but excited to learn and add to the toolset!)</a:t>
            </a:r>
          </a:p>
          <a:p>
            <a:r>
              <a:rPr lang="en-US" dirty="0"/>
              <a:t>Angelina + Vivek: Articles online discuss clinical data: How machine learning can help us to improve our work (in IS side)</a:t>
            </a:r>
          </a:p>
          <a:p>
            <a:r>
              <a:rPr lang="en-US" dirty="0" err="1"/>
              <a:t>Manoj</a:t>
            </a:r>
            <a:r>
              <a:rPr lang="en-US" dirty="0"/>
              <a:t> + Ruchi: Audiogram-</a:t>
            </a:r>
            <a:r>
              <a:rPr lang="en-US" dirty="0" err="1"/>
              <a:t>predicitive</a:t>
            </a:r>
            <a:r>
              <a:rPr lang="en-US" dirty="0"/>
              <a:t> analytics</a:t>
            </a:r>
          </a:p>
          <a:p>
            <a:r>
              <a:rPr lang="en-US" dirty="0"/>
              <a:t>Matt + </a:t>
            </a:r>
            <a:r>
              <a:rPr lang="en-US" dirty="0" err="1"/>
              <a:t>Kanchena</a:t>
            </a:r>
            <a:r>
              <a:rPr lang="en-US" dirty="0"/>
              <a:t>: We want to train model, don’t have capacity, what do we do?</a:t>
            </a:r>
          </a:p>
          <a:p>
            <a:r>
              <a:rPr lang="en-US" dirty="0"/>
              <a:t>David: How do get buy-in from management</a:t>
            </a:r>
          </a:p>
        </p:txBody>
      </p:sp>
    </p:spTree>
    <p:extLst>
      <p:ext uri="{BB962C8B-B14F-4D97-AF65-F5344CB8AC3E}">
        <p14:creationId xmlns:p14="http://schemas.microsoft.com/office/powerpoint/2010/main" val="18840272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9A04D-6497-604A-AAAC-8A3D6822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of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7F9DE-5B56-7C4C-A424-5980CD2F9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Bias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Variance</a:t>
            </a:r>
            <a:endParaRPr lang="en-US" dirty="0"/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</p:txBody>
      </p:sp>
      <p:pic>
        <p:nvPicPr>
          <p:cNvPr id="6" name="Picture 2" descr="figure illustrating the difference between bias variance">
            <a:extLst>
              <a:ext uri="{FF2B5EF4-FFF2-40B4-BE49-F238E27FC236}">
                <a16:creationId xmlns:a16="http://schemas.microsoft.com/office/drawing/2014/main" id="{F851AB2D-C730-D043-992F-7BC573B35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45687"/>
            <a:ext cx="4356428" cy="4911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87890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types of tasks </a:t>
            </a:r>
            <a:r>
              <a:rPr lang="en-US" dirty="0"/>
              <a:t>are a good fit for machine learning?</a:t>
            </a:r>
          </a:p>
          <a:p>
            <a:endParaRPr lang="en-US" dirty="0"/>
          </a:p>
          <a:p>
            <a:r>
              <a:rPr lang="en-US" dirty="0"/>
              <a:t>What are some of the difficulties of </a:t>
            </a:r>
            <a:r>
              <a:rPr lang="en-US" b="1" dirty="0">
                <a:solidFill>
                  <a:schemeClr val="accent1"/>
                </a:solidFill>
              </a:rPr>
              <a:t>applying machine learning in your domain of expertise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Where do you think </a:t>
            </a:r>
            <a:r>
              <a:rPr lang="en-US" b="1" dirty="0">
                <a:solidFill>
                  <a:schemeClr val="accent1"/>
                </a:solidFill>
              </a:rPr>
              <a:t>bias</a:t>
            </a:r>
            <a:r>
              <a:rPr lang="en-US" b="1" dirty="0"/>
              <a:t> </a:t>
            </a:r>
            <a:r>
              <a:rPr lang="en-US" dirty="0"/>
              <a:t>(in the broader sense) may impact machine learning?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715346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946D-0C2E-764A-BA59-72931B278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Identifying Medical Diagnoses and Treatable Diseases by Image-Based Deep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21BFE-3C5E-974C-AADF-EEA9BB11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https://www.sciencedirect.com/science/article/pii/S0092867418301545?via%3Dihub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https://www.youtube.com/watch?v=EuBBz3bI-aA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305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950B-6CF9-254E-9276-42C72B1E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to Intermediate </a:t>
            </a:r>
            <a:r>
              <a:rPr lang="en-US" dirty="0">
                <a:solidFill>
                  <a:schemeClr val="accent1"/>
                </a:solidFill>
              </a:rPr>
              <a:t>Machine Learning</a:t>
            </a:r>
            <a:r>
              <a:rPr lang="en-US" dirty="0"/>
              <a:t>!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9A9D64-0DDD-454B-BB8A-6191F313F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5935" y="3728135"/>
            <a:ext cx="1905000" cy="15316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</a:rPr>
              <a:t>Zoë Wilkinson Saldaña, MSI</a:t>
            </a:r>
          </a:p>
          <a:p>
            <a:pPr marL="0" indent="0">
              <a:buNone/>
            </a:pPr>
            <a:r>
              <a:rPr lang="en-US" sz="1800" dirty="0"/>
              <a:t>Data Instructional Specialist</a:t>
            </a:r>
          </a:p>
        </p:txBody>
      </p:sp>
      <p:pic>
        <p:nvPicPr>
          <p:cNvPr id="1026" name="Picture 2" descr="Victor Ruiz, PhD">
            <a:extLst>
              <a:ext uri="{FF2B5EF4-FFF2-40B4-BE49-F238E27FC236}">
                <a16:creationId xmlns:a16="http://schemas.microsoft.com/office/drawing/2014/main" id="{3F4F57DD-1921-FA40-89C6-89F9AF0D23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8124" y="1695445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492F20C4-FC8F-294E-A0E3-3AE6FD66A676}"/>
              </a:ext>
            </a:extLst>
          </p:cNvPr>
          <p:cNvSpPr txBox="1">
            <a:spLocks/>
          </p:cNvSpPr>
          <p:nvPr/>
        </p:nvSpPr>
        <p:spPr>
          <a:xfrm>
            <a:off x="2908124" y="3732892"/>
            <a:ext cx="1905000" cy="15316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</a:rPr>
              <a:t>Victor Ruiz, PhD</a:t>
            </a:r>
            <a:br>
              <a:rPr lang="en-US" sz="1800" dirty="0">
                <a:solidFill>
                  <a:schemeClr val="accent1"/>
                </a:solidFill>
              </a:rPr>
            </a:br>
            <a:endParaRPr lang="en-US" sz="1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800" dirty="0"/>
              <a:t>Data Scientist</a:t>
            </a:r>
          </a:p>
        </p:txBody>
      </p:sp>
      <p:pic>
        <p:nvPicPr>
          <p:cNvPr id="1027" name="Picture 3" descr="Shelia Braun, MA">
            <a:extLst>
              <a:ext uri="{FF2B5EF4-FFF2-40B4-BE49-F238E27FC236}">
                <a16:creationId xmlns:a16="http://schemas.microsoft.com/office/drawing/2014/main" id="{0982ABB6-D099-BF4A-A0AC-981F16AA8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313" y="1690688"/>
            <a:ext cx="1905000" cy="1926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8985EFA-C96C-5B45-A140-2D2E472E0E61}"/>
              </a:ext>
            </a:extLst>
          </p:cNvPr>
          <p:cNvSpPr/>
          <p:nvPr/>
        </p:nvSpPr>
        <p:spPr>
          <a:xfrm>
            <a:off x="5110313" y="3749302"/>
            <a:ext cx="1905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Sheila Braun, MA</a:t>
            </a:r>
          </a:p>
          <a:p>
            <a:endParaRPr lang="en-US" dirty="0"/>
          </a:p>
          <a:p>
            <a:r>
              <a:rPr lang="en-US" dirty="0"/>
              <a:t>Data Instructional Specialist</a:t>
            </a:r>
          </a:p>
        </p:txBody>
      </p:sp>
      <p:pic>
        <p:nvPicPr>
          <p:cNvPr id="1028" name="Picture 4" descr="Xueqin Pang, PhD">
            <a:extLst>
              <a:ext uri="{FF2B5EF4-FFF2-40B4-BE49-F238E27FC236}">
                <a16:creationId xmlns:a16="http://schemas.microsoft.com/office/drawing/2014/main" id="{89BA5820-2FAD-DB40-8176-53679E5E9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1919" y="1690688"/>
            <a:ext cx="1926166" cy="1926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DE0CFF3-BA35-0848-95D0-2FA8B9987BC0}"/>
              </a:ext>
            </a:extLst>
          </p:cNvPr>
          <p:cNvSpPr/>
          <p:nvPr/>
        </p:nvSpPr>
        <p:spPr>
          <a:xfrm>
            <a:off x="7312502" y="3749302"/>
            <a:ext cx="1905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Xueqin Pang, PhD</a:t>
            </a:r>
          </a:p>
          <a:p>
            <a:endParaRPr lang="en-US" dirty="0"/>
          </a:p>
          <a:p>
            <a:r>
              <a:rPr lang="en-US" dirty="0"/>
              <a:t>Data Scientist</a:t>
            </a:r>
          </a:p>
        </p:txBody>
      </p:sp>
      <p:pic>
        <p:nvPicPr>
          <p:cNvPr id="1029" name="Picture 5" descr="Remo Williams">
            <a:extLst>
              <a:ext uri="{FF2B5EF4-FFF2-40B4-BE49-F238E27FC236}">
                <a16:creationId xmlns:a16="http://schemas.microsoft.com/office/drawing/2014/main" id="{27FDB36E-2965-DE4F-8342-DAF58C9AA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4691" y="1674280"/>
            <a:ext cx="1926165" cy="192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B83641D-D94E-A74E-980C-2D6B9AFA5578}"/>
              </a:ext>
            </a:extLst>
          </p:cNvPr>
          <p:cNvSpPr/>
          <p:nvPr/>
        </p:nvSpPr>
        <p:spPr>
          <a:xfrm>
            <a:off x="9514691" y="3732893"/>
            <a:ext cx="1905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Remo Williams, MS</a:t>
            </a:r>
            <a:endParaRPr lang="en-US" dirty="0"/>
          </a:p>
          <a:p>
            <a:r>
              <a:rPr lang="en-US" dirty="0"/>
              <a:t>Research Informatics Programmer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F7763B-95D8-C94D-A71E-0221BE0169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317" y="1676236"/>
            <a:ext cx="1940618" cy="1940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6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950B-6CF9-254E-9276-42C72B1E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46824-0248-5642-A6CF-44F63F902F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Background: </a:t>
            </a:r>
            <a:r>
              <a:rPr lang="en-US" dirty="0"/>
              <a:t>data science in academic libraries (Cornell University, University of Michigan)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Research interests: </a:t>
            </a:r>
            <a:r>
              <a:rPr lang="en-US" dirty="0"/>
              <a:t>critical</a:t>
            </a:r>
            <a:r>
              <a:rPr lang="en-US" b="1" dirty="0"/>
              <a:t> </a:t>
            </a:r>
            <a:r>
              <a:rPr lang="en-US" dirty="0"/>
              <a:t>data science pedagogy; open source collaboration; reproducibility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9A9D64-0DDD-454B-BB8A-6191F313F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743449"/>
            <a:ext cx="5181600" cy="153162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Zoë Wilkinson Saldaña, MSI</a:t>
            </a:r>
          </a:p>
          <a:p>
            <a:pPr marL="0" indent="0" algn="ctr">
              <a:buNone/>
            </a:pPr>
            <a:r>
              <a:rPr lang="en-US" dirty="0"/>
              <a:t>Data Instructional Specialist</a:t>
            </a:r>
          </a:p>
          <a:p>
            <a:pPr marL="0" indent="0" algn="ctr">
              <a:buNone/>
            </a:pPr>
            <a:r>
              <a:rPr lang="en-US" dirty="0"/>
              <a:t>Arcus Education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45247F48-91C2-924A-AC6A-BC5637BAE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585" y="1163628"/>
            <a:ext cx="3000830" cy="30083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0672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Machine Learning</a:t>
            </a:r>
          </a:p>
          <a:p>
            <a:endParaRPr lang="en-US" dirty="0"/>
          </a:p>
          <a:p>
            <a:r>
              <a:rPr lang="en-US" b="1" dirty="0">
                <a:solidFill>
                  <a:schemeClr val="accent1"/>
                </a:solidFill>
              </a:rPr>
              <a:t>Machine Learning II / Topics in ML</a:t>
            </a:r>
          </a:p>
          <a:p>
            <a:endParaRPr lang="en-US" b="1" dirty="0">
              <a:solidFill>
                <a:schemeClr val="accent1"/>
              </a:solidFill>
            </a:endParaRPr>
          </a:p>
          <a:p>
            <a:endParaRPr lang="en-US" b="1" dirty="0">
              <a:solidFill>
                <a:schemeClr val="accent1"/>
              </a:solidFill>
            </a:endParaRPr>
          </a:p>
          <a:p>
            <a:r>
              <a:rPr lang="en-US" b="1" dirty="0">
                <a:solidFill>
                  <a:schemeClr val="accent1"/>
                </a:solidFill>
              </a:rPr>
              <a:t>https://</a:t>
            </a:r>
            <a:r>
              <a:rPr lang="en-US" b="1" dirty="0" err="1">
                <a:solidFill>
                  <a:schemeClr val="accent1"/>
                </a:solidFill>
              </a:rPr>
              <a:t>github.com</a:t>
            </a:r>
            <a:r>
              <a:rPr lang="en-US" b="1" dirty="0">
                <a:solidFill>
                  <a:schemeClr val="accent1"/>
                </a:solidFill>
              </a:rPr>
              <a:t>/arcus/education-materials/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60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schedule for today: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Machine learning refresher with Zoë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Hands-on ML Pipeline with Victor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Statistics and ML with Sheila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Project time!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Research applications with Xueqin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11869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3530E-3096-2E49-95E6-95424D381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in Python (the PyData stack)</a:t>
            </a:r>
          </a:p>
        </p:txBody>
      </p:sp>
      <p:pic>
        <p:nvPicPr>
          <p:cNvPr id="5" name="Picture 2" descr="The main components of the PyData stack">
            <a:extLst>
              <a:ext uri="{FF2B5EF4-FFF2-40B4-BE49-F238E27FC236}">
                <a16:creationId xmlns:a16="http://schemas.microsoft.com/office/drawing/2014/main" id="{08B736BB-A074-5D44-A4B1-110C8CA4AA1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411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958F7CB-28C1-1647-8C58-A7C6CDC94FDC}"/>
              </a:ext>
            </a:extLst>
          </p:cNvPr>
          <p:cNvSpPr/>
          <p:nvPr/>
        </p:nvSpPr>
        <p:spPr>
          <a:xfrm>
            <a:off x="3102902" y="6311900"/>
            <a:ext cx="50040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http://chris35wills.github.io/courses/pydata_stack/</a:t>
            </a:r>
          </a:p>
        </p:txBody>
      </p:sp>
    </p:spTree>
    <p:extLst>
      <p:ext uri="{BB962C8B-B14F-4D97-AF65-F5344CB8AC3E}">
        <p14:creationId xmlns:p14="http://schemas.microsoft.com/office/powerpoint/2010/main" val="2725422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3530E-3096-2E49-95E6-95424D381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in Python (the PyData stack)</a:t>
            </a:r>
          </a:p>
        </p:txBody>
      </p:sp>
      <p:pic>
        <p:nvPicPr>
          <p:cNvPr id="5" name="Picture 2" descr="The main components of the PyData stack">
            <a:extLst>
              <a:ext uri="{FF2B5EF4-FFF2-40B4-BE49-F238E27FC236}">
                <a16:creationId xmlns:a16="http://schemas.microsoft.com/office/drawing/2014/main" id="{08B736BB-A074-5D44-A4B1-110C8CA4AA1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411" y="1825625"/>
            <a:ext cx="7735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958F7CB-28C1-1647-8C58-A7C6CDC94FDC}"/>
              </a:ext>
            </a:extLst>
          </p:cNvPr>
          <p:cNvSpPr/>
          <p:nvPr/>
        </p:nvSpPr>
        <p:spPr>
          <a:xfrm>
            <a:off x="3102902" y="6311900"/>
            <a:ext cx="50040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http://chris35wills.github.io/courses/pydata_stack/</a:t>
            </a:r>
          </a:p>
        </p:txBody>
      </p:sp>
      <p:pic>
        <p:nvPicPr>
          <p:cNvPr id="7172" name="Picture 4" descr="Image result for images pytorch&quot;">
            <a:extLst>
              <a:ext uri="{FF2B5EF4-FFF2-40B4-BE49-F238E27FC236}">
                <a16:creationId xmlns:a16="http://schemas.microsoft.com/office/drawing/2014/main" id="{0AC2F263-81EE-B44E-8193-22E777B21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8923" y="2000673"/>
            <a:ext cx="2040467" cy="1428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1070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6128</TotalTime>
  <Words>885</Words>
  <Application>Microsoft Macintosh PowerPoint</Application>
  <PresentationFormat>Widescreen</PresentationFormat>
  <Paragraphs>151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Intermediate Machine Learning</vt:lpstr>
      <vt:lpstr>Welcome to Intermediate Machine Learning!</vt:lpstr>
      <vt:lpstr>YOUR QUESTIONS!!!</vt:lpstr>
      <vt:lpstr>Welcome to Intermediate Machine Learning!</vt:lpstr>
      <vt:lpstr>Hello!</vt:lpstr>
      <vt:lpstr>Machine Learning with METACHOP</vt:lpstr>
      <vt:lpstr>Machine Learning with METACHOP</vt:lpstr>
      <vt:lpstr>Data science in Python (the PyData stack)</vt:lpstr>
      <vt:lpstr>Data science in Python (the PyData stack)</vt:lpstr>
      <vt:lpstr>What is machine learning?</vt:lpstr>
      <vt:lpstr>What is machine learning?</vt:lpstr>
      <vt:lpstr>Types of Machine Learning</vt:lpstr>
      <vt:lpstr>Supervised learning</vt:lpstr>
      <vt:lpstr>Unsupervised Learning</vt:lpstr>
      <vt:lpstr>Machine learning pipeline</vt:lpstr>
      <vt:lpstr>Features and targets</vt:lpstr>
      <vt:lpstr>Features and targets</vt:lpstr>
      <vt:lpstr>Learning the function (the MODEL)</vt:lpstr>
      <vt:lpstr>No free lunch theorem</vt:lpstr>
      <vt:lpstr>Decision boundary: logistic regression vs k-NN</vt:lpstr>
      <vt:lpstr>More decision boundaries</vt:lpstr>
      <vt:lpstr>Decision trees</vt:lpstr>
      <vt:lpstr>Model fit</vt:lpstr>
      <vt:lpstr>The ML pipeline</vt:lpstr>
      <vt:lpstr>Notebook!</vt:lpstr>
      <vt:lpstr>Parameters vs hyperparameters</vt:lpstr>
      <vt:lpstr>Metrics of performance</vt:lpstr>
      <vt:lpstr>Metrics of performance</vt:lpstr>
      <vt:lpstr>Metrics of performance</vt:lpstr>
      <vt:lpstr>Metrics of performance</vt:lpstr>
      <vt:lpstr>Turn to your neighbors</vt:lpstr>
      <vt:lpstr>Identifying Medical Diagnoses and Treatable Diseases by Image-Based Deep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Tidy and explore tabular data with pandas</dc:title>
  <dc:creator>Microsoft Office User</dc:creator>
  <cp:lastModifiedBy>Microsoft Office User</cp:lastModifiedBy>
  <cp:revision>157</cp:revision>
  <dcterms:created xsi:type="dcterms:W3CDTF">2019-10-28T15:51:40Z</dcterms:created>
  <dcterms:modified xsi:type="dcterms:W3CDTF">2020-02-06T23:18:12Z</dcterms:modified>
</cp:coreProperties>
</file>